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60" r:id="rId3"/>
    <p:sldId id="257" r:id="rId4"/>
    <p:sldId id="261" r:id="rId5"/>
    <p:sldId id="265" r:id="rId6"/>
    <p:sldId id="266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4" r:id="rId2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AB6F4A8-C3EB-AE42-B534-7D13FB42598B}">
          <p14:sldIdLst>
            <p14:sldId id="260"/>
            <p14:sldId id="257"/>
            <p14:sldId id="261"/>
            <p14:sldId id="265"/>
            <p14:sldId id="266"/>
            <p14:sldId id="264"/>
            <p14:sldId id="267"/>
            <p14:sldId id="268"/>
            <p14:sldId id="269"/>
            <p14:sldId id="270"/>
          </p14:sldIdLst>
        </p14:section>
        <p14:section name="Sección sin título" id="{0B964C75-85A0-E845-9716-E00A72E460DB}">
          <p14:sldIdLst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>
        <p:scale>
          <a:sx n="152" d="100"/>
          <a:sy n="152" d="100"/>
        </p:scale>
        <p:origin x="144" y="-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27/02/16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%5C..%5CBIBLIOTECA%5CVIDEOS%5CEsto%20es%20la%20vida.mp4" TargetMode="External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hyperlink" Target="file://localhost/Volumes/OSCAR%20A.%20P%C3%89REZ%20S./Oscar%20A.%20P%C3%A9rez%20Sayago/2.%20BIBLIOTECA/3.%20ERE/BIBLIOTECA/VIDEOS/El%20ni%C3%B1o%20y%20los%20zapatos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hyperlink" Target="file://localhost/Volumes/OSCAR%20A.%20P%C3%89REZ%20S./Oscar%20A.%20P%C3%A9rez%20Sayago/2.%20BIBLIOTECA/3.%20ERE/BIBLIOTECA/VIDEOS/Formaci%C3%B3n%20Integral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p347@gmail.com" TargetMode="External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hyperlink" Target="file://localhost/Volumes/OSCAR%20A.%20P%C3%89REZ%20S./Oscar%20A.%20P%C3%A9rez%20Sayago/2.%20BIBLIOTECA/3.%20ERE/BIBLIOTECA/VIDEOS/Inteligencias%20M%C3%BAltiples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hyperlink" Target="..%5C..%5CBIBLIOTECA%5CVIDEOS%5CPALABRAS%20DE%20ROCKY%20A%20SU%20HIJO%20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16016" y="149163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  <a:endParaRPr lang="es-ES_tradnl" sz="20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390193" y="2283718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>
                <a:latin typeface="Britannic Bold" charset="0"/>
                <a:ea typeface="Britannic Bold" charset="0"/>
                <a:cs typeface="Britannic Bold" charset="0"/>
              </a:rPr>
              <a:t>CLAVES PEDAG</a:t>
            </a:r>
            <a:r>
              <a:rPr lang="es-ES" sz="2200" dirty="0" smtClean="0">
                <a:latin typeface="Britannic Bold" charset="0"/>
                <a:ea typeface="Britannic Bold" charset="0"/>
                <a:cs typeface="Britannic Bold" charset="0"/>
              </a:rPr>
              <a:t>ÓGICAS PARA </a:t>
            </a:r>
          </a:p>
          <a:p>
            <a:pPr algn="ctr"/>
            <a:r>
              <a:rPr lang="es-ES" sz="2200" dirty="0" smtClean="0">
                <a:latin typeface="Britannic Bold" charset="0"/>
                <a:ea typeface="Britannic Bold" charset="0"/>
                <a:cs typeface="Britannic Bold" charset="0"/>
              </a:rPr>
              <a:t>LA ERE</a:t>
            </a:r>
            <a:endParaRPr lang="es-ES_tradnl" sz="22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742" y="3147814"/>
            <a:ext cx="3113309" cy="173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5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48245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latin typeface="Candara" charset="0"/>
                <a:ea typeface="Candara" charset="0"/>
                <a:cs typeface="Candara" charset="0"/>
              </a:rPr>
              <a:t>4.1 Iniciarse en la meditaci</a:t>
            </a:r>
            <a:r>
              <a:rPr lang="es-ES" b="1" noProof="1" smtClean="0">
                <a:latin typeface="Candara" charset="0"/>
                <a:ea typeface="Candara" charset="0"/>
                <a:cs typeface="Candara" charset="0"/>
              </a:rPr>
              <a:t>ón</a:t>
            </a:r>
          </a:p>
          <a:p>
            <a:pPr algn="just"/>
            <a:endParaRPr lang="es-ES" b="1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Es una práctica espiritual que, desde la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pers-      pectiva creyente sirve para adentrarse más pro-fundamente en el misterio de Dios y discernir   mejor su llamada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; pero desde una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perspectiva   no creyente, permite discernir lo esencial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, aus-    cultar la voz interior y ordenar las posibilidades del día.</a:t>
            </a:r>
            <a:endParaRPr lang="es-ES_tradnl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625" y="1635646"/>
            <a:ext cx="3053839" cy="30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54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latin typeface="Candara" charset="0"/>
                <a:ea typeface="Candara" charset="0"/>
                <a:cs typeface="Candara" charset="0"/>
              </a:rPr>
              <a:t>4.2 Atenci</a:t>
            </a:r>
            <a:r>
              <a:rPr lang="es-ES" b="1" noProof="1" smtClean="0">
                <a:latin typeface="Candara" charset="0"/>
                <a:ea typeface="Candara" charset="0"/>
                <a:cs typeface="Candara" charset="0"/>
              </a:rPr>
              <a:t>ón y consciencia plena</a:t>
            </a:r>
          </a:p>
          <a:p>
            <a:pPr algn="just"/>
            <a:endParaRPr lang="es-ES" b="1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La atención es un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acercamiento a lo otro 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que compro-ta una salida de uno mismo y un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acercamiento a la       realidad para verla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, reparar en ella y hacerla presente a la conciencia.</a:t>
            </a:r>
          </a:p>
          <a:p>
            <a:pPr algn="just"/>
            <a:endParaRPr lang="es-ES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Existen distintas atenciones y objetos de atención. En primer lugar está la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atención cósmica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, luego la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aten-   ción ética 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y en tercer lugar, la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atención interior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. </a:t>
            </a:r>
            <a:endParaRPr lang="es-ES_tradnl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923678"/>
            <a:ext cx="2837164" cy="286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1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54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latin typeface="Candara" charset="0"/>
                <a:ea typeface="Candara" charset="0"/>
                <a:cs typeface="Candara" charset="0"/>
              </a:rPr>
              <a:t>4.3 Degustar la belleza</a:t>
            </a:r>
          </a:p>
          <a:p>
            <a:pPr algn="just"/>
            <a:endParaRPr lang="es-ES_tradnl" b="1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noProof="1" smtClean="0">
                <a:latin typeface="Candara" charset="0"/>
                <a:ea typeface="Candara" charset="0"/>
                <a:cs typeface="Candara" charset="0"/>
              </a:rPr>
              <a:t>La inteligencia espiritual, debidamente cultivada, nos  faculta para </a:t>
            </a:r>
            <a:r>
              <a:rPr lang="es-ES_tradnl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degustar la belleza de toda la realidad,     para asombrarnos con las manifestaciones de la natu-raleza y del arte.</a:t>
            </a:r>
          </a:p>
          <a:p>
            <a:pPr algn="just"/>
            <a:endParaRPr lang="es-ES_tradnl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noProof="1" smtClean="0">
                <a:latin typeface="Candara" charset="0"/>
                <a:ea typeface="Candara" charset="0"/>
                <a:cs typeface="Candara" charset="0"/>
              </a:rPr>
              <a:t>Suscitar el poder de </a:t>
            </a:r>
            <a:r>
              <a:rPr lang="es-ES_tradnl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maravillarse</a:t>
            </a:r>
            <a:r>
              <a:rPr lang="es-ES_tradnl" noProof="1" smtClean="0">
                <a:latin typeface="Candara" charset="0"/>
                <a:ea typeface="Candara" charset="0"/>
                <a:cs typeface="Candara" charset="0"/>
              </a:rPr>
              <a:t>, facultar para               asombrarse de lo bello que hay en la realidad.</a:t>
            </a:r>
          </a:p>
          <a:p>
            <a:pPr algn="r"/>
            <a:r>
              <a:rPr lang="es-ES_tradnl" noProof="1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Esto es la vida</a:t>
            </a:r>
            <a:endParaRPr lang="es-ES_tradnl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69" y="1707654"/>
            <a:ext cx="2889378" cy="29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54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4.4 Practicar la gratitud</a:t>
            </a:r>
          </a:p>
          <a:p>
            <a:pPr algn="just"/>
            <a:endParaRPr lang="es-ES_tradnl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gratitud por lo que  a uno le ha sido dado genero-   samente por lo que ha recibido de los dem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ás sin me-   recimiento alguno a lo largo de su vida.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Este   aprendi-zaje no sólo es de tipo moral; es de carácter espiri-         tual.</a:t>
            </a:r>
          </a:p>
          <a:p>
            <a:pPr algn="just"/>
            <a:endParaRPr lang="es-ES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Esta gratitud manifiesta, además, una virtud funda-    mental: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humildad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707654"/>
            <a:ext cx="2560901" cy="30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54726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4.5 La actitud de reverencia</a:t>
            </a:r>
          </a:p>
          <a:p>
            <a:pPr algn="just"/>
            <a:endParaRPr lang="es-ES_tradnl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Educar la inteligencia espiritual en el niño y el joven       tiene, entre otras finalidades, </a:t>
            </a:r>
            <a:r>
              <a:rPr lang="es-ES_tradnl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despertar en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él una   acti-  tud de respeto, e incluso de reverencia, hacia la  natu-  raleza y hacia todos los seres vivos que la integran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inteligencia espiritual nos faculta para tomar dis-      tancia, para tener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conciencia de la cultura del descarte 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y asumir una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valoración crítica transofrmadora.</a:t>
            </a:r>
            <a:endParaRPr lang="es-ES_tradnl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b="1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200" y="1585135"/>
            <a:ext cx="2615426" cy="32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2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5472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4.6 El sentido del misterio</a:t>
            </a:r>
          </a:p>
          <a:p>
            <a:pPr algn="just"/>
            <a:endParaRPr lang="es-ES_tradnl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inteligencia espiritual capacita al ser humano para    </a:t>
            </a:r>
            <a:r>
              <a:rPr lang="es-ES_tradnl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percibir el sentido del misterio que se hace presente    en toda la realidad. </a:t>
            </a:r>
          </a:p>
          <a:p>
            <a:pPr algn="just"/>
            <a:endParaRPr lang="es-ES_tradnl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Tener sentido del misterio consiste en reconocer que la realidad es m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ás que la suma de las realidades, que        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subsiste un más allá que no se puede concebir, ni           aclarar definitivamente desde el más acá. </a:t>
            </a:r>
            <a:endParaRPr lang="es-ES_tradnl" b="1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033" y="2081982"/>
            <a:ext cx="2695649" cy="275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0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4.7 La interdependencia c</a:t>
            </a:r>
            <a:r>
              <a:rPr lang="es-ES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ósmica</a:t>
            </a:r>
          </a:p>
          <a:p>
            <a:pPr algn="just"/>
            <a:endParaRPr lang="es-ES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Los niños y jóvenes deben aprender a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reconocer la          interdependencia que existe entre todos los seres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 tie-nen que captar la unidad que subyace a todo cuanto es.</a:t>
            </a:r>
          </a:p>
          <a:p>
            <a:pPr algn="just"/>
            <a:endParaRPr lang="es-ES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Educar la inteligencia espiritual se relaciona estrecha-   mente con la capacidad de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reconocer que todas las per-sonas y todos los seres están conectados en la  gran red de la vida.</a:t>
            </a:r>
            <a:endParaRPr lang="es-ES_tradnl" noProof="1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18" y="1869443"/>
            <a:ext cx="251886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2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547260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4.8 La experiencia de serenidad</a:t>
            </a:r>
          </a:p>
          <a:p>
            <a:pPr algn="just"/>
            <a:endParaRPr lang="es-ES_tradnl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El estado de serenidad consiste en ponerse a disposici</a:t>
            </a:r>
            <a:r>
              <a:rPr lang="es-ES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ón de la realidad, en </a:t>
            </a:r>
            <a:r>
              <a:rPr lang="es-ES" sz="17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preguntar por lo que merece ser pen-     sado</a:t>
            </a:r>
            <a:r>
              <a:rPr lang="es-ES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una vez que todo lo que puede hacerse haya  llega-   do a su límite. </a:t>
            </a:r>
          </a:p>
          <a:p>
            <a:pPr algn="just"/>
            <a:endParaRPr lang="es-ES" sz="17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Significa saber dominarse para mantener la </a:t>
            </a:r>
            <a:r>
              <a:rPr lang="es-ES" sz="17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recta relación con las cosas que diariamente nos interpelan</a:t>
            </a:r>
            <a:r>
              <a:rPr lang="es-ES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nos               apremian temporalmente y nos rodean estrechando el      horizonte.</a:t>
            </a:r>
            <a:endParaRPr lang="es-ES_tradnl" b="1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06" y="1851670"/>
            <a:ext cx="2436458" cy="28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8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5400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4.9 Pedagog</a:t>
            </a:r>
            <a:r>
              <a:rPr lang="es-ES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ía del asombro</a:t>
            </a:r>
          </a:p>
          <a:p>
            <a:pPr algn="just"/>
            <a:endParaRPr lang="es-ES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Esta capacidad, intimamente vinculada a la potencia espi-ritual de la persona, </a:t>
            </a:r>
            <a:r>
              <a:rPr lang="es-ES" sz="17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puede ser desarrollada y sostenida a lo largo de la vida si uno cultiva su inteligencia espiritual</a:t>
            </a:r>
            <a:r>
              <a:rPr lang="es-ES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" sz="1700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Las personas espiritualmente inquietas e indagadoras </a:t>
            </a:r>
            <a:r>
              <a:rPr lang="es-ES" sz="17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se asombran de todo lo que hay, se asombran por  todo;</a:t>
            </a:r>
            <a:r>
              <a:rPr lang="es-ES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de cómo son las cosas, de la existencia de la realidad, de uno mismo en el mundo.</a:t>
            </a:r>
            <a:endParaRPr lang="es-ES_tradnl" b="1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571" y="1779080"/>
            <a:ext cx="2740513" cy="29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9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54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4.10 Compasi</a:t>
            </a:r>
            <a:r>
              <a:rPr lang="es-ES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ón: la unidad con el otro</a:t>
            </a:r>
          </a:p>
          <a:p>
            <a:pPr algn="just"/>
            <a:endParaRPr lang="es-ES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Se puede educar para la compasión si se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estimula en  el niño y el joven la inteligencia espiritual, la inteligen- cia emocional y social. 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primera lo predispone a       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captar lo que lo une a los otros seres más allá de las    diferencias visibles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; la segunda le permite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expresar y     canalizar las emociones positivas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las que benefician a la persona, y la tercera permite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establecer relaciones de calidad con los otros seres humanos.</a:t>
            </a:r>
            <a:endParaRPr lang="es-ES_tradnl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b="1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835" y="1635646"/>
            <a:ext cx="2662645" cy="27877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229835" y="4515966"/>
            <a:ext cx="266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latin typeface="Candara" charset="0"/>
                <a:ea typeface="Candara" charset="0"/>
                <a:cs typeface="Candara" charset="0"/>
                <a:hlinkClick r:id="rId4" invalidUrl="file://localhost/Volumes/OSCAR A. P%C3%89REZ S./Oscar A. P%C3%A9rez Sayago/2. BIBLIOTECA/3. ERE/BIBLIOTECA/VIDEOS/El ni%C3%B1o y los zapatos.mp4" action="ppaction://hlinkfile"/>
              </a:rPr>
              <a:t>El niño y los zapatos</a:t>
            </a:r>
            <a:endParaRPr lang="es-ES_tradnl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1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1. FORMACI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ÓN INTEGRAL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39552" y="1994525"/>
            <a:ext cx="4897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noProof="1" smtClean="0">
                <a:latin typeface="Candara" charset="0"/>
                <a:ea typeface="Candara" charset="0"/>
                <a:cs typeface="Candara" charset="0"/>
              </a:rPr>
              <a:t>ACODESI defini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ó la </a:t>
            </a:r>
            <a:r>
              <a:rPr lang="es-ES" b="1" noProof="1" smtClean="0">
                <a:latin typeface="Candara" charset="0"/>
                <a:ea typeface="Candara" charset="0"/>
                <a:cs typeface="Candara" charset="0"/>
              </a:rPr>
              <a:t>Formación Integral 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como      </a:t>
            </a:r>
            <a:r>
              <a:rPr lang="es-ES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“el proceso continuo, permanente y participati- vo que busca desarrollar armónica y coherente- mente todas y cada una de las dimensiones del   ser humano, a fin de lograr su realización plena  en la sociedad”.</a:t>
            </a:r>
          </a:p>
          <a:p>
            <a:pPr algn="just"/>
            <a:endParaRPr lang="es-ES" noProof="1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La Escuela busca hacer efectivamente todas las   </a:t>
            </a:r>
          </a:p>
          <a:p>
            <a:pPr algn="just"/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acciones curriculares para formar integralmente.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563638"/>
            <a:ext cx="3311676" cy="310875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067944" y="451596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/>
                <a:cs typeface="Candara"/>
                <a:hlinkClick r:id="rId4" invalidUrl="file://localhost/Volumes/OSCAR A. P%C3%89REZ S./Oscar A. P%C3%A9rez Sayago/2. BIBLIOTECA/3. ERE/BIBLIOTECA/VIDEOS/Formaci%C3%B3n Integral.mp4" action="ppaction://hlinkfile"/>
              </a:rPr>
              <a:t>Formación integral</a:t>
            </a:r>
            <a:endParaRPr lang="es-E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54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4.11 La potencia de la m</a:t>
            </a:r>
            <a:r>
              <a:rPr lang="es-ES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úsica</a:t>
            </a:r>
          </a:p>
          <a:p>
            <a:pPr algn="just"/>
            <a:endParaRPr lang="es-ES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música estimula, de un modo muy intenso, 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capa-cidad creadora de quienes la cultivan,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pero tiene que  ser recreada, una y otra vez, para ser motivo de gozo. </a:t>
            </a:r>
          </a:p>
          <a:p>
            <a:pPr algn="just"/>
            <a:endParaRPr lang="es-ES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música nos hace pensar, sentir y actuar de un mo-  do relacional. 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música es relacional por naturaleza y consiste en entreverar ámbito expresivos. </a:t>
            </a:r>
            <a:endParaRPr lang="es-ES_tradnl" b="1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696376"/>
            <a:ext cx="2815808" cy="288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2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3235" y="1998107"/>
            <a:ext cx="54726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4.12 La experiencia del silencio</a:t>
            </a:r>
          </a:p>
          <a:p>
            <a:pPr algn="just"/>
            <a:endParaRPr lang="es-ES_tradnl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17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No se llega a lo m</a:t>
            </a:r>
            <a:r>
              <a:rPr lang="es-ES" sz="17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ás íntimo de la existencia cuando se        habla, sino únicamente cuando se calla</a:t>
            </a:r>
            <a:r>
              <a:rPr lang="es-ES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si uno recoge,    si se abre al espacio interior y todo lo que en él se contiene. Para ello, es fundamental, desde las primeras fases de la  </a:t>
            </a:r>
            <a:r>
              <a:rPr lang="es-ES" sz="17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educación el silencio</a:t>
            </a:r>
            <a:r>
              <a:rPr lang="es-ES" sz="17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" sz="17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17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Una pedagogía del silencio consiste en enseñar a callar,    acostumbrarlos al esfuerzo por superar el ansia de hablar.</a:t>
            </a:r>
            <a:endParaRPr lang="es-ES_tradnl" sz="1700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b="1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647574"/>
            <a:ext cx="2592288" cy="308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4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BIBLIOGRAF</a:t>
            </a:r>
            <a:r>
              <a:rPr lang="es-ES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ÍA - PARA PROFUNDIZAR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ACODESI. La formaci</a:t>
            </a:r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ón integral y sus dimensiones. Bogotá: Junio, 2012.</a:t>
            </a:r>
          </a:p>
          <a:p>
            <a:pPr algn="just"/>
            <a:endParaRPr lang="es-ES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Vásquez, José Luis. La inteligencia espiritual o el sentido de lo sagrado. Bilbao:       Desclée De Brouwer, 2010.</a:t>
            </a:r>
          </a:p>
          <a:p>
            <a:pPr algn="just"/>
            <a:endParaRPr lang="es-ES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TORRALBA, Francesc. Inteligencia espiritual en los niños. Barcelona: Plataforma    editorial, 2012.</a:t>
            </a:r>
          </a:p>
          <a:p>
            <a:pPr algn="just"/>
            <a:endParaRPr lang="es-ES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CALVO, Jesús. Viaje a la escuela del siglo XXI. Madrid: Fundación telefónica, 2015. </a:t>
            </a:r>
            <a:endParaRPr lang="es-ES_tradnl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395536" y="1651639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3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075806"/>
            <a:ext cx="6026646" cy="163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2. INTELIGENCIAS M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ÚLTIPLES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7544" y="1994525"/>
            <a:ext cx="5627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La inteligencia es un conjunto de </a:t>
            </a:r>
            <a:r>
              <a:rPr lang="es-ES_tradnl" sz="2000" noProof="1" smtClean="0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aptitudes que las personas utilizan con </a:t>
            </a:r>
            <a:r>
              <a:rPr lang="es-ES" sz="2000" noProof="1" smtClean="0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éxito para lograr sus objeti-  vos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 racionalmente elegidos.</a:t>
            </a:r>
          </a:p>
          <a:p>
            <a:pPr algn="just"/>
            <a:endParaRPr lang="es-ES" sz="20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000" b="1" noProof="1" smtClean="0">
                <a:latin typeface="Candara" charset="0"/>
                <a:ea typeface="Candara" charset="0"/>
                <a:cs typeface="Candara" charset="0"/>
              </a:rPr>
              <a:t>Howard Gardner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, en 1983: </a:t>
            </a:r>
            <a:r>
              <a:rPr lang="es-ES" sz="2000" noProof="1" smtClean="0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teoría de las inteligen-    cias múltiples.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000" i="1" noProof="1" smtClean="0">
                <a:latin typeface="Candara" charset="0"/>
                <a:ea typeface="Candara" charset="0"/>
                <a:cs typeface="Candara" charset="0"/>
              </a:rPr>
              <a:t>“No existe una inteligencia sino mu-  chas, todos poseemos capacidades similares pero     siempre somos más hábiles para unas cosas que        otras”.</a:t>
            </a:r>
            <a:endParaRPr lang="es-ES_tradnl" sz="2000" i="1" noProof="1" smtClean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19" y="1923678"/>
            <a:ext cx="2792858" cy="264375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6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2. INTELIGENCIAS M</a:t>
            </a:r>
            <a:r>
              <a:rPr lang="es-ES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ÚLTIPLES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067694"/>
            <a:ext cx="2808312" cy="266429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51920" y="1994525"/>
            <a:ext cx="518072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900" noProof="1" smtClean="0">
                <a:latin typeface="Candara" charset="0"/>
                <a:ea typeface="Candara" charset="0"/>
                <a:cs typeface="Candara" charset="0"/>
              </a:rPr>
              <a:t>Seg</a:t>
            </a:r>
            <a:r>
              <a:rPr lang="es-ES" sz="1900" noProof="1" smtClean="0">
                <a:latin typeface="Candara" charset="0"/>
                <a:ea typeface="Candara" charset="0"/>
                <a:cs typeface="Candara" charset="0"/>
              </a:rPr>
              <a:t>ún Gardner hay ocho formas de inteligencia:  </a:t>
            </a:r>
            <a:r>
              <a:rPr lang="es-ES" sz="1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lingüística, logico-matemático, musical, espacial, corporal-cinestésica, naturalista, interpersonal e  intrapersonal.</a:t>
            </a:r>
          </a:p>
          <a:p>
            <a:pPr algn="just"/>
            <a:endParaRPr lang="es-ES" sz="1900" noProof="1" smtClean="0">
              <a:solidFill>
                <a:srgbClr val="7F7F7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1900" noProof="1" smtClean="0">
                <a:latin typeface="Candara" charset="0"/>
                <a:ea typeface="Candara" charset="0"/>
                <a:cs typeface="Candara" charset="0"/>
              </a:rPr>
              <a:t>En los últimos años se ha identificado una nueva  forma de inteligencia: </a:t>
            </a:r>
            <a:r>
              <a:rPr lang="es-ES" sz="1900" noProof="1" smtClean="0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la inteligencia espiritual,    existencial o trascendente.  </a:t>
            </a:r>
            <a:endParaRPr lang="es-ES" sz="1900" noProof="1" smtClean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76056" y="44259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ndara"/>
                <a:cs typeface="Candara"/>
                <a:hlinkClick r:id="rId4" invalidUrl="file://localhost/Volumes/OSCAR A. P%C3%89REZ S./Oscar A. P%C3%A9rez Sayago/2. BIBLIOTECA/3. ERE/BIBLIOTECA/VIDEOS/Inteligencias M%C3%BAltiples.mp4" action="ppaction://hlinkfile"/>
              </a:rPr>
              <a:t>Inteligencias Múltiples</a:t>
            </a:r>
            <a:endParaRPr lang="es-E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11429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3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INTELIGENCIA ESPIRITUAL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939128"/>
            <a:ext cx="5058308" cy="201734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39552" y="4011868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noProof="1">
                <a:latin typeface="Candara" charset="0"/>
                <a:ea typeface="Candara" charset="0"/>
                <a:cs typeface="Candara" charset="0"/>
              </a:rPr>
              <a:t>Francesc Torralba </a:t>
            </a:r>
            <a:r>
              <a:rPr lang="es-ES" noProof="1">
                <a:latin typeface="Candara" charset="0"/>
                <a:ea typeface="Candara" charset="0"/>
                <a:cs typeface="Candara" charset="0"/>
              </a:rPr>
              <a:t>considera que la inteligencia 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espiritual </a:t>
            </a:r>
            <a:r>
              <a:rPr lang="es-ES" i="1" noProof="1">
                <a:latin typeface="Candara" charset="0"/>
                <a:ea typeface="Candara" charset="0"/>
                <a:cs typeface="Candara" charset="0"/>
              </a:rPr>
              <a:t>faculta para </a:t>
            </a:r>
            <a:r>
              <a:rPr lang="es-ES" i="1" noProof="1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tener </a:t>
            </a:r>
            <a:r>
              <a:rPr lang="es-ES" i="1" noProof="1" smtClean="0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aspira-     ciones </a:t>
            </a:r>
            <a:r>
              <a:rPr lang="es-ES" i="1" noProof="1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profundas e </a:t>
            </a:r>
            <a:r>
              <a:rPr lang="es-ES" i="1" noProof="1" smtClean="0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íntimas</a:t>
            </a:r>
            <a:r>
              <a:rPr lang="es-ES" i="1" noProof="1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, para anhelar una visión de la vida y de la realidad  </a:t>
            </a:r>
            <a:r>
              <a:rPr lang="es-ES" i="1" noProof="1" smtClean="0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que           integre</a:t>
            </a:r>
            <a:r>
              <a:rPr lang="es-ES" i="1" noProof="1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, conecte, trascienda </a:t>
            </a:r>
            <a:r>
              <a:rPr lang="es-ES" i="1" noProof="1">
                <a:latin typeface="Candara" charset="0"/>
                <a:ea typeface="Candara" charset="0"/>
                <a:cs typeface="Candara" charset="0"/>
              </a:rPr>
              <a:t>y de  sentido a  la </a:t>
            </a:r>
            <a:r>
              <a:rPr lang="es-ES" i="1" noProof="1" smtClean="0">
                <a:latin typeface="Candara" charset="0"/>
                <a:ea typeface="Candara" charset="0"/>
                <a:cs typeface="Candara" charset="0"/>
              </a:rPr>
              <a:t>existencia</a:t>
            </a:r>
            <a:r>
              <a:rPr lang="es-ES" i="1" noProof="1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i="1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44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560" y="1994525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noProof="1" smtClean="0">
                <a:latin typeface="Candara" charset="0"/>
                <a:ea typeface="Candara" charset="0"/>
                <a:cs typeface="Candara" charset="0"/>
              </a:rPr>
              <a:t>De acuerdo al documento Reflexiones en torno a la competencia espiritual, publica- do por Escuelas Cat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ólicas de Madrid, los rasgos son:</a:t>
            </a:r>
            <a:endParaRPr lang="es-ES_tradnl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23214"/>
            <a:ext cx="2120900" cy="21780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987824" y="2706674"/>
            <a:ext cx="59766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Experimentar y saber identificar y desarrollar 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experiencias  de asombro, misterio y pregunta.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Cuestionar y explorar preguntas sobre 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significado y                 sentido.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Desarrollar un 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autoconocimiento positivo y din</a:t>
            </a:r>
            <a:r>
              <a:rPr lang="es-ES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mico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, as</a:t>
            </a:r>
            <a:r>
              <a:rPr lang="es-ES" sz="1700" noProof="1" smtClean="0">
                <a:latin typeface="Candara" charset="0"/>
                <a:ea typeface="Candara" charset="0"/>
                <a:cs typeface="Candara" charset="0"/>
              </a:rPr>
              <a:t>í     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como aprender a utilizar los sentimientos y emociones          como una v</a:t>
            </a:r>
            <a:r>
              <a:rPr lang="es-ES" sz="1700" noProof="1" smtClean="0">
                <a:latin typeface="Candara" charset="0"/>
                <a:ea typeface="Candara" charset="0"/>
                <a:cs typeface="Candara" charset="0"/>
              </a:rPr>
              <a:t>ía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 para el crecimiento personal.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Promover el 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desarrollo personal y el de la comunidad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1700" noProof="1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 INTELIGENCIA ESPIRITUAL COMO APRENDIZAJE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9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4. INTELIGENCIA ESPIRITUAL COMO APRENDIZAJE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9812" y="2139702"/>
            <a:ext cx="548034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5. Practicar y explorar 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sentimientos de admiraci</a:t>
            </a:r>
            <a:r>
              <a:rPr lang="es-ES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n, co-       rresponsabilidad y cuidado de la naturaleza y el mundo 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en el  que vivimos, as</a:t>
            </a:r>
            <a:r>
              <a:rPr lang="es-ES" sz="170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 como de contemplaci</a:t>
            </a:r>
            <a:r>
              <a:rPr lang="es-ES" sz="17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n y silencio.</a:t>
            </a:r>
          </a:p>
          <a:p>
            <a:pPr algn="just"/>
            <a:endParaRPr lang="es-ES_tradnl" sz="17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6. Desarrollar y canalizar v</a:t>
            </a:r>
            <a:r>
              <a:rPr lang="es-ES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nculos emp</a:t>
            </a:r>
            <a:r>
              <a:rPr lang="es-ES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ticos con las otras personas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, en situaciones de injusticia, vulnerabilidad,          superaci</a:t>
            </a:r>
            <a:r>
              <a:rPr lang="es-ES" sz="17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n, cooperaci</a:t>
            </a:r>
            <a:r>
              <a:rPr lang="es-ES" sz="17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n...</a:t>
            </a:r>
          </a:p>
          <a:p>
            <a:pPr algn="just"/>
            <a:endParaRPr lang="es-ES_tradnl" sz="17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7. 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Expresar sensaciones, pensamientos y reflexiones a       trav</a:t>
            </a:r>
            <a:r>
              <a:rPr lang="es-ES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 de la creatividad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 en el arte, la mœsica, la literatura.</a:t>
            </a:r>
            <a:endParaRPr lang="es-ES_tradnl" sz="17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071379"/>
            <a:ext cx="2592288" cy="28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INTELIGENCIA ESPIRITUAL COMO APRENDIZAJE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419872" y="1994525"/>
            <a:ext cx="5508104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8. Capacitarse 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para identificar, explorar y elegir los valores propios 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y comprender los de los dem</a:t>
            </a:r>
            <a:r>
              <a:rPr lang="es-ES" sz="17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s.</a:t>
            </a:r>
          </a:p>
          <a:p>
            <a:pPr algn="just"/>
            <a:endParaRPr lang="es-ES_tradnl" sz="17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9. Conocerse y valorar 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respuestas, interpretaciones y ex-    periencias sobre las anteriores cuestiones de las diferen-   tes religiones y filosof</a:t>
            </a:r>
            <a:r>
              <a:rPr lang="es-ES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as en la historia de la humanidad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,    especialmente de las actuales.</a:t>
            </a:r>
          </a:p>
          <a:p>
            <a:pPr algn="just"/>
            <a:endParaRPr lang="es-ES_tradnl" sz="17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10. Tomar aut</a:t>
            </a:r>
            <a:r>
              <a:rPr lang="es-ES" sz="17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noma y conscientemente una 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opci</a:t>
            </a:r>
            <a:r>
              <a:rPr lang="es-ES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17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 vital   radical,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 aprendiendo de sus errores y aprovechando sus    aciertos, en di</a:t>
            </a:r>
            <a:r>
              <a:rPr lang="es-ES" sz="17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1700" noProof="1" smtClean="0">
                <a:latin typeface="Candara" charset="0"/>
                <a:ea typeface="Candara" charset="0"/>
                <a:cs typeface="Candara" charset="0"/>
              </a:rPr>
              <a:t>logo con su entorno cercano y lejano.</a:t>
            </a:r>
            <a:endParaRPr lang="es-ES_tradnl" sz="17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72" y="2016738"/>
            <a:ext cx="2749392" cy="20671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98472" y="4227934"/>
            <a:ext cx="27493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00" dirty="0" smtClean="0">
                <a:latin typeface="Candara" charset="0"/>
                <a:ea typeface="Candara" charset="0"/>
                <a:cs typeface="Candara" charset="0"/>
                <a:hlinkClick r:id="rId4" action="ppaction://hlinkfile"/>
              </a:rPr>
              <a:t>Palabras de Rocky a su hijo</a:t>
            </a:r>
            <a:endParaRPr lang="es-ES_tradnl" sz="17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563888" y="93759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INTELIGENCIA ESPIRITUAL</a:t>
            </a:r>
          </a:p>
          <a:p>
            <a:pPr algn="ctr"/>
            <a:r>
              <a:rPr lang="es-ES_tradnl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CLAVES PEDAG</a:t>
            </a:r>
            <a:r>
              <a:rPr lang="es-ES" sz="20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ÓGICAS PARA LA ERE</a:t>
            </a:r>
            <a:endParaRPr lang="es-ES_tradnl" sz="20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563638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r>
              <a:rPr lang="es-ES_tradnl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 CLAVES PEDAG</a:t>
            </a:r>
            <a:r>
              <a:rPr lang="es-ES" sz="2200" b="1" dirty="0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ÓGICAS PARA LA ERE</a:t>
            </a:r>
            <a:endParaRPr lang="es-ES_tradnl" sz="2200" b="1" dirty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4168" y="4957706"/>
            <a:ext cx="305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sz="800" dirty="0" smtClean="0">
                <a:solidFill>
                  <a:prstClr val="black"/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lang="es-ES_tradnl" sz="800" dirty="0">
              <a:solidFill>
                <a:prstClr val="black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11560" y="1994525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noProof="1" smtClean="0">
                <a:latin typeface="Candara" charset="0"/>
                <a:ea typeface="Candara" charset="0"/>
                <a:cs typeface="Candara" charset="0"/>
              </a:rPr>
              <a:t>Frances Torralba nos sugiere algunas v</a:t>
            </a:r>
            <a:r>
              <a:rPr lang="es-ES" noProof="1" smtClean="0">
                <a:latin typeface="Candara" charset="0"/>
                <a:ea typeface="Candara" charset="0"/>
                <a:cs typeface="Candara" charset="0"/>
              </a:rPr>
              <a:t>ías para trabajar la inteligencia espiritual:</a:t>
            </a:r>
            <a:endParaRPr lang="es-ES_tradnl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23" y="2363857"/>
            <a:ext cx="6865962" cy="250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0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1838</Words>
  <Application>Microsoft Macintosh PowerPoint</Application>
  <PresentationFormat>Presentación en pantalla (16:9)</PresentationFormat>
  <Paragraphs>189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Office Theme</vt:lpstr>
      <vt:lpstr>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Oscar A. Pérez Sayago</cp:lastModifiedBy>
  <cp:revision>65</cp:revision>
  <dcterms:created xsi:type="dcterms:W3CDTF">2014-04-01T16:27:38Z</dcterms:created>
  <dcterms:modified xsi:type="dcterms:W3CDTF">2016-02-27T12:15:22Z</dcterms:modified>
</cp:coreProperties>
</file>